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hyperlink" Target="https://moha.wiki/" TargetMode="Externa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hyperlink" Target="https://www.austintexas.gov/dougherty/rentals" TargetMode="Externa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hyperlink" Target="https://www.austintexas.gov/macc/macc-black-box-theater-rentals" TargetMode="Externa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hyperlink" Target="https://howmuchstudios.com/" TargetMode="Externa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hyperlink" Target="https://scottishritetheater.org/venue-rentals/" TargetMode="Externa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hyperlink" Target="https://vortexrep.org/" TargetMode="Externa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hyperlink" Target="https://thepershing.com/" TargetMode="Externa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hyperlink" Target="https://www.austinfilm.org/facilities/event-space-rental/rent-afs-cinema/" TargetMode="Externa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hyperlink" Target="https://www.cmwbrewery.com/private-events" TargetMode="Externa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hyperlink" Target="https://www.thebrewtorium.com/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hyperlink" Target="https://skyboxon6th.com/" TargetMode="Externa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hyperlink" Target="https://fairmarketaustin.com/" TargetMode="Externa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hyperlink" Target="https://lodgewell.co/The-Graeber/" TargetMode="External"/><Relationship Id="rId4" Type="http://schemas.openxmlformats.org/officeDocument/2006/relationships/hyperlink" Target="https://lodgewell.co/the-graeber/" TargetMode="Externa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hyperlink" Target="https://www.rosetteatx.org/rentals" TargetMode="Externa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hyperlink" Target="https://www.richesart.com/venuerental" TargetMode="Externa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hyperlink" Target="https://www.monksjazz.com/" TargetMode="Externa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hyperlink" Target="https://thecathedralatx.com/" TargetMode="Externa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hyperlink" Target="https://kmfaeventspace.org/pricing/" TargetMode="Externa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hyperlink" Target="https://www.groundfloortheatre.org/" TargetMode="Externa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ampd-logo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0520" y="640080"/>
            <a:ext cx="3840480" cy="26734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4400" y="4069080"/>
            <a:ext cx="103327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00" b="1">
                <a:solidFill>
                  <a:srgbClr val="FFFFFF"/>
                </a:solidFill>
                <a:latin typeface="Aptos"/>
              </a:rPr>
              <a:t>AUSTIN VENUE SHORTLIST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4736592"/>
            <a:ext cx="103327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900" b="0">
                <a:solidFill>
                  <a:srgbClr val="B9B9B9"/>
                </a:solidFill>
                <a:latin typeface="Aptos"/>
              </a:rPr>
              <a:t>Potential spaces for intimate AMPD live performances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5715000"/>
            <a:ext cx="10332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>
                <a:solidFill>
                  <a:srgbClr val="B9B9B9"/>
                </a:solidFill>
                <a:latin typeface="Aptos"/>
              </a:rPr>
              <a:t>Partner Presentation • September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256032"/>
            <a:ext cx="1234440" cy="8593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28800" y="411480"/>
            <a:ext cx="96926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Aptos"/>
              </a:rPr>
              <a:t>8. Museum of Human Achievement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417320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ADDRESS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8840" y="1344168"/>
            <a:ext cx="8961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FFFFFF"/>
                </a:solidFill>
                <a:latin typeface="Aptos"/>
              </a:rPr>
              <a:t>3600 Lyons Rd., Austin, TX 78702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148840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CAPACITY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48840" y="2029968"/>
            <a:ext cx="896112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0">
                <a:solidFill>
                  <a:srgbClr val="FFFFFF"/>
                </a:solidFill>
                <a:latin typeface="Aptos"/>
              </a:rPr>
              <a:t>Flexible creative/performance compound; capacity varies by event and space used.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999232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PRICE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48840" y="2862072"/>
            <a:ext cx="896112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>
                <a:solidFill>
                  <a:srgbClr val="FFFFFF"/>
                </a:solidFill>
                <a:latin typeface="Aptos"/>
              </a:rPr>
              <a:t>INQUIRE / proposal-based.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3950208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WEBSITE</a:t>
            </a:r>
          </a:p>
        </p:txBody>
      </p:sp>
      <p:sp>
        <p:nvSpPr>
          <p:cNvPr id="12" name="Rounded Rectangle 11">
            <a:hlinkClick r:id="rId3"/>
          </p:cNvPr>
          <p:cNvSpPr/>
          <p:nvPr/>
        </p:nvSpPr>
        <p:spPr>
          <a:xfrm>
            <a:off x="2148840" y="3822191"/>
            <a:ext cx="2788920" cy="530352"/>
          </a:xfrm>
          <a:prstGeom prst="roundRect">
            <a:avLst/>
          </a:prstGeom>
          <a:solidFill>
            <a:srgbClr val="E623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</a:rPr>
              <a:t>OPEN VENUE WEBSITE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4736592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AMPD FIT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48840" y="4636008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>
                <a:solidFill>
                  <a:srgbClr val="FFFFFF"/>
                </a:solidFill>
                <a:latin typeface="Aptos"/>
              </a:rPr>
              <a:t>★★★★½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6080760"/>
            <a:ext cx="10607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0">
                <a:solidFill>
                  <a:srgbClr val="BEBEBE"/>
                </a:solidFill>
                <a:latin typeface="Aptos"/>
              </a:rPr>
              <a:t>Planning note: prices/capacities can change. Confirm event-specific quote, ticketing, sound, staffing and insurance requirements before booking.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577840" y="3730752"/>
            <a:ext cx="5623560" cy="987552"/>
          </a:xfrm>
          <a:prstGeom prst="round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806440" y="3867912"/>
            <a:ext cx="14173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E6231E"/>
                </a:solidFill>
              </a:rPr>
              <a:t>AMPD 4-HOUR COST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69480" y="3803904"/>
            <a:ext cx="365760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FFFFFF"/>
                </a:solidFill>
              </a:rPr>
              <a:t>$400–$800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440" y="4270248"/>
            <a:ext cx="50749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1">
                <a:solidFill>
                  <a:srgbClr val="B9B9B9"/>
                </a:solidFill>
              </a:rPr>
              <a:t>ESTIMATE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1520" y="4983480"/>
            <a:ext cx="10652760" cy="960120"/>
          </a:xfrm>
          <a:prstGeom prst="roundRect">
            <a:avLst/>
          </a:prstGeom>
          <a:solidFill>
            <a:srgbClr val="1C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120" y="5157216"/>
            <a:ext cx="192024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E6231E"/>
                </a:solidFill>
              </a:rPr>
              <a:t>WHY IT'S GOOD FOR AMPD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43200" y="5074920"/>
            <a:ext cx="822960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50">
                <a:solidFill>
                  <a:srgbClr val="FFFFFF"/>
                </a:solidFill>
              </a:rPr>
              <a:t>Fits AMPD’s discovery side especially well for experimental, alternative and unconventional artists. It has authentic creative-Austin credibility rather than a commercial club feel.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256032"/>
            <a:ext cx="1234440" cy="8593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28800" y="411480"/>
            <a:ext cx="96926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Aptos"/>
              </a:rPr>
              <a:t>9. Dougherty Arts Center Theater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417320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ADDRESS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8840" y="1344168"/>
            <a:ext cx="8961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FFFFFF"/>
                </a:solidFill>
                <a:latin typeface="Aptos"/>
              </a:rPr>
              <a:t>1110 Barton Springs Rd., Austin, TX 78704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148840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CAPACITY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48840" y="2029968"/>
            <a:ext cx="896112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0">
                <a:solidFill>
                  <a:srgbClr val="FFFFFF"/>
                </a:solidFill>
                <a:latin typeface="Aptos"/>
              </a:rPr>
              <a:t>150-seat theater.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999232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PRICE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48840" y="2862072"/>
            <a:ext cx="896112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>
                <a:solidFill>
                  <a:srgbClr val="FFFFFF"/>
                </a:solidFill>
                <a:latin typeface="Aptos"/>
              </a:rPr>
              <a:t>$376 minimum 4-hour performance block from the current City fee information used in this shortlist; staffing/utilities may apply. Confirm final quote.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3950208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WEBSITE</a:t>
            </a:r>
          </a:p>
        </p:txBody>
      </p:sp>
      <p:sp>
        <p:nvSpPr>
          <p:cNvPr id="12" name="Rounded Rectangle 11">
            <a:hlinkClick r:id="rId3"/>
          </p:cNvPr>
          <p:cNvSpPr/>
          <p:nvPr/>
        </p:nvSpPr>
        <p:spPr>
          <a:xfrm>
            <a:off x="2148840" y="3822191"/>
            <a:ext cx="2788920" cy="530352"/>
          </a:xfrm>
          <a:prstGeom prst="roundRect">
            <a:avLst/>
          </a:prstGeom>
          <a:solidFill>
            <a:srgbClr val="E623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</a:rPr>
              <a:t>OPEN VENUE WEBSITE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4736592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AMPD FIT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48840" y="4636008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>
                <a:solidFill>
                  <a:srgbClr val="FFFFFF"/>
                </a:solidFill>
                <a:latin typeface="Aptos"/>
              </a:rPr>
              <a:t>★★★★★ VALUE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6080760"/>
            <a:ext cx="10607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0">
                <a:solidFill>
                  <a:srgbClr val="BEBEBE"/>
                </a:solidFill>
                <a:latin typeface="Aptos"/>
              </a:rPr>
              <a:t>Planning note: prices/capacities can change. Confirm event-specific quote, ticketing, sound, staffing and insurance requirements before booking.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577840" y="3730752"/>
            <a:ext cx="5623560" cy="987552"/>
          </a:xfrm>
          <a:prstGeom prst="round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806440" y="3867912"/>
            <a:ext cx="14173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E6231E"/>
                </a:solidFill>
              </a:rPr>
              <a:t>AMPD 4-HOUR COST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69480" y="3803904"/>
            <a:ext cx="365760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FFFFFF"/>
                </a:solidFill>
              </a:rPr>
              <a:t>$466 base + 4 hrs utilities; about $546 if one staff member is also charged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440" y="4270248"/>
            <a:ext cx="50749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1">
                <a:solidFill>
                  <a:srgbClr val="B9B9B9"/>
                </a:solidFill>
              </a:rPr>
              <a:t>PUBLISHED + CALCULATED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1520" y="4983480"/>
            <a:ext cx="10652760" cy="960120"/>
          </a:xfrm>
          <a:prstGeom prst="roundRect">
            <a:avLst/>
          </a:prstGeom>
          <a:solidFill>
            <a:srgbClr val="1C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120" y="5157216"/>
            <a:ext cx="192024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E6231E"/>
                </a:solidFill>
              </a:rPr>
              <a:t>WHY IT'S GOOD FOR AMPD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43200" y="5074920"/>
            <a:ext cx="822960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50">
                <a:solidFill>
                  <a:srgbClr val="FFFFFF"/>
                </a:solidFill>
              </a:rPr>
              <a:t>One of the best cost-to-capability options. AMPD gets a real 150-seat theater, stage infrastructure and production amenities without paying premium private-venue pricing.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256032"/>
            <a:ext cx="1234440" cy="8593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28800" y="411480"/>
            <a:ext cx="96926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Aptos"/>
              </a:rPr>
              <a:t>10. ESB-MACC Black Box Theater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417320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ADDRESS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8840" y="1344168"/>
            <a:ext cx="8961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FFFFFF"/>
                </a:solidFill>
                <a:latin typeface="Aptos"/>
              </a:rPr>
              <a:t>600 River St., Austin, TX 78701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148840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CAPACITY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48840" y="2029968"/>
            <a:ext cx="896112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0">
                <a:solidFill>
                  <a:srgbClr val="FFFFFF"/>
                </a:solidFill>
                <a:latin typeface="Aptos"/>
              </a:rPr>
              <a:t>Maximum 50; 1,530-sq-ft black box with removable risers.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999232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PRICE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48840" y="2862072"/>
            <a:ext cx="896112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>
                <a:solidFill>
                  <a:srgbClr val="FFFFFF"/>
                </a:solidFill>
                <a:latin typeface="Aptos"/>
              </a:rPr>
              <a:t>$268 minimum / 4-hour block on the dedicated rental information used for this shortlist; additional amenities may add fees. Confirm current quote.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3950208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WEBSITE</a:t>
            </a:r>
          </a:p>
        </p:txBody>
      </p:sp>
      <p:sp>
        <p:nvSpPr>
          <p:cNvPr id="12" name="Rounded Rectangle 11">
            <a:hlinkClick r:id="rId3"/>
          </p:cNvPr>
          <p:cNvSpPr/>
          <p:nvPr/>
        </p:nvSpPr>
        <p:spPr>
          <a:xfrm>
            <a:off x="2148840" y="3822191"/>
            <a:ext cx="2788920" cy="530352"/>
          </a:xfrm>
          <a:prstGeom prst="roundRect">
            <a:avLst/>
          </a:prstGeom>
          <a:solidFill>
            <a:srgbClr val="E623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</a:rPr>
              <a:t>OPEN VENUE WEBSITE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4736592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AMPD FIT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48840" y="4636008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>
                <a:solidFill>
                  <a:srgbClr val="FFFFFF"/>
                </a:solidFill>
                <a:latin typeface="Aptos"/>
              </a:rPr>
              <a:t>★★★★★ VALUE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6080760"/>
            <a:ext cx="10607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0">
                <a:solidFill>
                  <a:srgbClr val="BEBEBE"/>
                </a:solidFill>
                <a:latin typeface="Aptos"/>
              </a:rPr>
              <a:t>Planning note: prices/capacities can change. Confirm event-specific quote, ticketing, sound, staffing and insurance requirements before booking.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577840" y="3730752"/>
            <a:ext cx="5623560" cy="987552"/>
          </a:xfrm>
          <a:prstGeom prst="round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806440" y="3867912"/>
            <a:ext cx="14173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E6231E"/>
                </a:solidFill>
              </a:rPr>
              <a:t>AMPD 4-HOUR COST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69480" y="3803904"/>
            <a:ext cx="365760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FFFFFF"/>
                </a:solidFill>
              </a:rPr>
              <a:t>$268 base; budget about $300–$400 with possible add-ons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440" y="4270248"/>
            <a:ext cx="50749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1">
                <a:solidFill>
                  <a:srgbClr val="B9B9B9"/>
                </a:solidFill>
              </a:rPr>
              <a:t>PUBLISHED + PLANNING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1520" y="4983480"/>
            <a:ext cx="10652760" cy="960120"/>
          </a:xfrm>
          <a:prstGeom prst="roundRect">
            <a:avLst/>
          </a:prstGeom>
          <a:solidFill>
            <a:srgbClr val="1C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120" y="5157216"/>
            <a:ext cx="192024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E6231E"/>
                </a:solidFill>
              </a:rPr>
              <a:t>WHY IT'S GOOD FOR AMPD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43200" y="5074920"/>
            <a:ext cx="822960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50">
                <a:solidFill>
                  <a:srgbClr val="FFFFFF"/>
                </a:solidFill>
              </a:rPr>
              <a:t>Excellent early-stage economics. A 50-person room makes a sellout realistic, creates scarcity and gives AMPD a repeatable small-show format with relatively low venue risk.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256032"/>
            <a:ext cx="1234440" cy="8593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28800" y="411480"/>
            <a:ext cx="96926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Aptos"/>
              </a:rPr>
              <a:t>11. HowMuch?! Studios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417320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ADDRESS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8840" y="1344168"/>
            <a:ext cx="8961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FFFFFF"/>
                </a:solidFill>
                <a:latin typeface="Aptos"/>
              </a:rPr>
              <a:t>6910 Shirley Ave., Ste. L, Austin, TX 78752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148840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CAPACITY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48840" y="2029968"/>
            <a:ext cx="896112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0">
                <a:solidFill>
                  <a:srgbClr val="FFFFFF"/>
                </a:solidFill>
                <a:latin typeface="Aptos"/>
              </a:rPr>
              <a:t>Approx. 150 in third-party event listings; confirm current live-event capacity directly.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999232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PRICE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48840" y="2862072"/>
            <a:ext cx="896112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>
                <a:solidFill>
                  <a:srgbClr val="FFFFFF"/>
                </a:solidFill>
                <a:latin typeface="Aptos"/>
              </a:rPr>
              <a:t>INQUIRE.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3950208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WEBSITE</a:t>
            </a:r>
          </a:p>
        </p:txBody>
      </p:sp>
      <p:sp>
        <p:nvSpPr>
          <p:cNvPr id="12" name="Rounded Rectangle 11">
            <a:hlinkClick r:id="rId3"/>
          </p:cNvPr>
          <p:cNvSpPr/>
          <p:nvPr/>
        </p:nvSpPr>
        <p:spPr>
          <a:xfrm>
            <a:off x="2148840" y="3822191"/>
            <a:ext cx="2788920" cy="530352"/>
          </a:xfrm>
          <a:prstGeom prst="roundRect">
            <a:avLst/>
          </a:prstGeom>
          <a:solidFill>
            <a:srgbClr val="E623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</a:rPr>
              <a:t>OPEN VENUE WEBSITE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4736592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AMPD FIT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48840" y="4636008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>
                <a:solidFill>
                  <a:srgbClr val="FFFFFF"/>
                </a:solidFill>
                <a:latin typeface="Aptos"/>
              </a:rPr>
              <a:t>★★★★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6080760"/>
            <a:ext cx="10607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0">
                <a:solidFill>
                  <a:srgbClr val="BEBEBE"/>
                </a:solidFill>
                <a:latin typeface="Aptos"/>
              </a:rPr>
              <a:t>Planning note: prices/capacities can change. Confirm event-specific quote, ticketing, sound, staffing and insurance requirements before booking.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577840" y="3730752"/>
            <a:ext cx="5623560" cy="987552"/>
          </a:xfrm>
          <a:prstGeom prst="round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806440" y="3867912"/>
            <a:ext cx="14173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E6231E"/>
                </a:solidFill>
              </a:rPr>
              <a:t>AMPD 4-HOUR COST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69480" y="3803904"/>
            <a:ext cx="365760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FFFFFF"/>
                </a:solidFill>
              </a:rPr>
              <a:t>$500–$800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440" y="4270248"/>
            <a:ext cx="50749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1">
                <a:solidFill>
                  <a:srgbClr val="B9B9B9"/>
                </a:solidFill>
              </a:rPr>
              <a:t>ESTIMATE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1520" y="4983480"/>
            <a:ext cx="10652760" cy="960120"/>
          </a:xfrm>
          <a:prstGeom prst="roundRect">
            <a:avLst/>
          </a:prstGeom>
          <a:solidFill>
            <a:srgbClr val="1C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120" y="5157216"/>
            <a:ext cx="192024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E6231E"/>
                </a:solidFill>
              </a:rPr>
              <a:t>WHY IT'S GOOD FOR AMPD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43200" y="5074920"/>
            <a:ext cx="822960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50">
                <a:solidFill>
                  <a:srgbClr val="FFFFFF"/>
                </a:solidFill>
              </a:rPr>
              <a:t>Useful when AMPD wants performance, production and content creation in the same environment. A studio-oriented venue can support live capture and artist promotional material.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256032"/>
            <a:ext cx="1234440" cy="8593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28800" y="411480"/>
            <a:ext cx="96926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Aptos"/>
              </a:rPr>
              <a:t>12. Austin Scottish Rite Theater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417320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ADDRESS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8840" y="1344168"/>
            <a:ext cx="8961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FFFFFF"/>
                </a:solidFill>
                <a:latin typeface="Aptos"/>
              </a:rPr>
              <a:t>207 W. 18th St., Austin, TX 78701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148840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CAPACITY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48840" y="2029968"/>
            <a:ext cx="896112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0">
                <a:solidFill>
                  <a:srgbClr val="FFFFFF"/>
                </a:solidFill>
                <a:latin typeface="Aptos"/>
              </a:rPr>
              <a:t>Approx. 270-seat historic theater.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999232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PRICE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48840" y="2862072"/>
            <a:ext cx="896112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>
                <a:solidFill>
                  <a:srgbClr val="FFFFFF"/>
                </a:solidFill>
                <a:latin typeface="Aptos"/>
              </a:rPr>
              <a:t>INQUIRE.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3950208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WEBSITE</a:t>
            </a:r>
          </a:p>
        </p:txBody>
      </p:sp>
      <p:sp>
        <p:nvSpPr>
          <p:cNvPr id="12" name="Rounded Rectangle 11">
            <a:hlinkClick r:id="rId3"/>
          </p:cNvPr>
          <p:cNvSpPr/>
          <p:nvPr/>
        </p:nvSpPr>
        <p:spPr>
          <a:xfrm>
            <a:off x="2148840" y="3822191"/>
            <a:ext cx="2788920" cy="530352"/>
          </a:xfrm>
          <a:prstGeom prst="roundRect">
            <a:avLst/>
          </a:prstGeom>
          <a:solidFill>
            <a:srgbClr val="E623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</a:rPr>
              <a:t>OPEN VENUE WEBSITE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4736592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AMPD FIT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48840" y="4636008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>
                <a:solidFill>
                  <a:srgbClr val="FFFFFF"/>
                </a:solidFill>
                <a:latin typeface="Aptos"/>
              </a:rPr>
              <a:t>★★★★½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6080760"/>
            <a:ext cx="10607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0">
                <a:solidFill>
                  <a:srgbClr val="BEBEBE"/>
                </a:solidFill>
                <a:latin typeface="Aptos"/>
              </a:rPr>
              <a:t>Planning note: prices/capacities can change. Confirm event-specific quote, ticketing, sound, staffing and insurance requirements before booking.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577840" y="3730752"/>
            <a:ext cx="5623560" cy="987552"/>
          </a:xfrm>
          <a:prstGeom prst="round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806440" y="3867912"/>
            <a:ext cx="14173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E6231E"/>
                </a:solidFill>
              </a:rPr>
              <a:t>AMPD 4-HOUR COST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69480" y="3803904"/>
            <a:ext cx="365760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FFFFFF"/>
                </a:solidFill>
              </a:rPr>
              <a:t>$1,000–$1,600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440" y="4270248"/>
            <a:ext cx="50749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1">
                <a:solidFill>
                  <a:srgbClr val="B9B9B9"/>
                </a:solidFill>
              </a:rPr>
              <a:t>ESTIMATE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1520" y="4983480"/>
            <a:ext cx="10652760" cy="960120"/>
          </a:xfrm>
          <a:prstGeom prst="roundRect">
            <a:avLst/>
          </a:prstGeom>
          <a:solidFill>
            <a:srgbClr val="1C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120" y="5157216"/>
            <a:ext cx="192024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E6231E"/>
                </a:solidFill>
              </a:rPr>
              <a:t>WHY IT'S GOOD FOR AMPD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43200" y="5074920"/>
            <a:ext cx="822960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50">
                <a:solidFill>
                  <a:srgbClr val="FFFFFF"/>
                </a:solidFill>
              </a:rPr>
              <a:t>Historic character gives an AMPD event more weight and occasion. Best once AMPD has an artist capable of drawing a larger audience or for a special showcase/premiere.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256032"/>
            <a:ext cx="1234440" cy="8593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28800" y="411480"/>
            <a:ext cx="96926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Aptos"/>
              </a:rPr>
              <a:t>13. The VORTEX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417320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ADDRESS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8840" y="1344168"/>
            <a:ext cx="8961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FFFFFF"/>
                </a:solidFill>
                <a:latin typeface="Aptos"/>
              </a:rPr>
              <a:t>2307 Manor Rd., #2135, Austin, TX 78722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148840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CAPACITY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48840" y="2029968"/>
            <a:ext cx="896112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0">
                <a:solidFill>
                  <a:srgbClr val="FFFFFF"/>
                </a:solidFill>
                <a:latin typeface="Aptos"/>
              </a:rPr>
              <a:t>Alternative theater/event space; capacity varies with setup.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999232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PRICE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48840" y="2862072"/>
            <a:ext cx="896112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>
                <a:solidFill>
                  <a:srgbClr val="FFFFFF"/>
                </a:solidFill>
                <a:latin typeface="Aptos"/>
              </a:rPr>
              <a:t>INQUIRE.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3950208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WEBSITE</a:t>
            </a:r>
          </a:p>
        </p:txBody>
      </p:sp>
      <p:sp>
        <p:nvSpPr>
          <p:cNvPr id="12" name="Rounded Rectangle 11">
            <a:hlinkClick r:id="rId3"/>
          </p:cNvPr>
          <p:cNvSpPr/>
          <p:nvPr/>
        </p:nvSpPr>
        <p:spPr>
          <a:xfrm>
            <a:off x="2148840" y="3822191"/>
            <a:ext cx="2788920" cy="530352"/>
          </a:xfrm>
          <a:prstGeom prst="roundRect">
            <a:avLst/>
          </a:prstGeom>
          <a:solidFill>
            <a:srgbClr val="E623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</a:rPr>
              <a:t>OPEN VENUE WEBSITE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4736592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AMPD FIT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48840" y="4636008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>
                <a:solidFill>
                  <a:srgbClr val="FFFFFF"/>
                </a:solidFill>
                <a:latin typeface="Aptos"/>
              </a:rPr>
              <a:t>★★★★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6080760"/>
            <a:ext cx="10607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0">
                <a:solidFill>
                  <a:srgbClr val="BEBEBE"/>
                </a:solidFill>
                <a:latin typeface="Aptos"/>
              </a:rPr>
              <a:t>Planning note: prices/capacities can change. Confirm event-specific quote, ticketing, sound, staffing and insurance requirements before booking.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577840" y="3730752"/>
            <a:ext cx="5623560" cy="987552"/>
          </a:xfrm>
          <a:prstGeom prst="round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806440" y="3867912"/>
            <a:ext cx="14173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E6231E"/>
                </a:solidFill>
              </a:rPr>
              <a:t>AMPD 4-HOUR COST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69480" y="3803904"/>
            <a:ext cx="365760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FFFFFF"/>
                </a:solidFill>
              </a:rPr>
              <a:t>$600–$1,000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440" y="4270248"/>
            <a:ext cx="50749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1">
                <a:solidFill>
                  <a:srgbClr val="B9B9B9"/>
                </a:solidFill>
              </a:rPr>
              <a:t>ESTIMATE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1520" y="4983480"/>
            <a:ext cx="10652760" cy="960120"/>
          </a:xfrm>
          <a:prstGeom prst="roundRect">
            <a:avLst/>
          </a:prstGeom>
          <a:solidFill>
            <a:srgbClr val="1C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120" y="5157216"/>
            <a:ext cx="192024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E6231E"/>
                </a:solidFill>
              </a:rPr>
              <a:t>WHY IT'S GOOD FOR AMPD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43200" y="5074920"/>
            <a:ext cx="822960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50">
                <a:solidFill>
                  <a:srgbClr val="FFFFFF"/>
                </a:solidFill>
              </a:rPr>
              <a:t>Distinctive alternative-theater personality fits artists who would feel wrong in a conventional venue. Helps AMPD match the room to the artist rather than forcing every act into the same format.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256032"/>
            <a:ext cx="1234440" cy="8593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28800" y="411480"/>
            <a:ext cx="96926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Aptos"/>
              </a:rPr>
              <a:t>14. Pershing Hall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417320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ADDRESS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8840" y="1344168"/>
            <a:ext cx="8961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FFFFFF"/>
                </a:solidFill>
                <a:latin typeface="Aptos"/>
              </a:rPr>
              <a:t>2415C E. 5th St., Austin, TX 78702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148840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CAPACITY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48840" y="2029968"/>
            <a:ext cx="896112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0">
                <a:solidFill>
                  <a:srgbClr val="FFFFFF"/>
                </a:solidFill>
                <a:latin typeface="Aptos"/>
              </a:rPr>
              <a:t>Private-event configurations up to roughly 200 depending on space/setup; confirm for concert seating.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999232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PRICE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48840" y="2862072"/>
            <a:ext cx="896112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>
                <a:solidFill>
                  <a:srgbClr val="FFFFFF"/>
                </a:solidFill>
                <a:latin typeface="Aptos"/>
              </a:rPr>
              <a:t>INQUIRE.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3950208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WEBSITE</a:t>
            </a:r>
          </a:p>
        </p:txBody>
      </p:sp>
      <p:sp>
        <p:nvSpPr>
          <p:cNvPr id="12" name="Rounded Rectangle 11">
            <a:hlinkClick r:id="rId3"/>
          </p:cNvPr>
          <p:cNvSpPr/>
          <p:nvPr/>
        </p:nvSpPr>
        <p:spPr>
          <a:xfrm>
            <a:off x="2148840" y="3822191"/>
            <a:ext cx="2788920" cy="530352"/>
          </a:xfrm>
          <a:prstGeom prst="roundRect">
            <a:avLst/>
          </a:prstGeom>
          <a:solidFill>
            <a:srgbClr val="E623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</a:rPr>
              <a:t>OPEN VENUE WEBSITE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4736592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AMPD FIT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48840" y="4636008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>
                <a:solidFill>
                  <a:srgbClr val="FFFFFF"/>
                </a:solidFill>
                <a:latin typeface="Aptos"/>
              </a:rPr>
              <a:t>★★★★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6080760"/>
            <a:ext cx="10607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0">
                <a:solidFill>
                  <a:srgbClr val="BEBEBE"/>
                </a:solidFill>
                <a:latin typeface="Aptos"/>
              </a:rPr>
              <a:t>Planning note: prices/capacities can change. Confirm event-specific quote, ticketing, sound, staffing and insurance requirements before booking.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577840" y="3730752"/>
            <a:ext cx="5623560" cy="987552"/>
          </a:xfrm>
          <a:prstGeom prst="round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806440" y="3867912"/>
            <a:ext cx="14173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E6231E"/>
                </a:solidFill>
              </a:rPr>
              <a:t>AMPD 4-HOUR COST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69480" y="3803904"/>
            <a:ext cx="365760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FFFFFF"/>
                </a:solidFill>
              </a:rPr>
              <a:t>$1,200–$2,000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440" y="4270248"/>
            <a:ext cx="50749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1">
                <a:solidFill>
                  <a:srgbClr val="B9B9B9"/>
                </a:solidFill>
              </a:rPr>
              <a:t>ESTIMATE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1520" y="4983480"/>
            <a:ext cx="10652760" cy="960120"/>
          </a:xfrm>
          <a:prstGeom prst="roundRect">
            <a:avLst/>
          </a:prstGeom>
          <a:solidFill>
            <a:srgbClr val="1C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120" y="5157216"/>
            <a:ext cx="192024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E6231E"/>
                </a:solidFill>
              </a:rPr>
              <a:t>WHY IT'S GOOD FOR AMPD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43200" y="5074920"/>
            <a:ext cx="822960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50">
                <a:solidFill>
                  <a:srgbClr val="FFFFFF"/>
                </a:solidFill>
              </a:rPr>
              <a:t>Provides a polished, intimate live-music experience with more hospitality appeal. Useful for partner, sponsor or invitation-heavy AMPD events where the social environment matters too.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256032"/>
            <a:ext cx="1234440" cy="8593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28800" y="411480"/>
            <a:ext cx="96926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Aptos"/>
              </a:rPr>
              <a:t>15. AFS Cinema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417320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ADDRESS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8840" y="1344168"/>
            <a:ext cx="8961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FFFFFF"/>
                </a:solidFill>
                <a:latin typeface="Aptos"/>
              </a:rPr>
              <a:t>6259 Middle Fiskville Rd., Austin, TX 78752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148840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CAPACITY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48840" y="2029968"/>
            <a:ext cx="896112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0">
                <a:solidFill>
                  <a:srgbClr val="FFFFFF"/>
                </a:solidFill>
                <a:latin typeface="Aptos"/>
              </a:rPr>
              <a:t>Theater 1: approx. 158 seats.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999232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PRICE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48840" y="2862072"/>
            <a:ext cx="896112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>
                <a:solidFill>
                  <a:srgbClr val="FFFFFF"/>
                </a:solidFill>
                <a:latin typeface="Aptos"/>
              </a:rPr>
              <a:t>$850–$2,200 base for a 3-hour minimum depending on day in the current rental schedule used for this shortlist; confirm live-music requirements and final quote.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3950208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WEBSITE</a:t>
            </a:r>
          </a:p>
        </p:txBody>
      </p:sp>
      <p:sp>
        <p:nvSpPr>
          <p:cNvPr id="12" name="Rounded Rectangle 11">
            <a:hlinkClick r:id="rId3"/>
          </p:cNvPr>
          <p:cNvSpPr/>
          <p:nvPr/>
        </p:nvSpPr>
        <p:spPr>
          <a:xfrm>
            <a:off x="2148840" y="3822191"/>
            <a:ext cx="2788920" cy="530352"/>
          </a:xfrm>
          <a:prstGeom prst="roundRect">
            <a:avLst/>
          </a:prstGeom>
          <a:solidFill>
            <a:srgbClr val="E623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</a:rPr>
              <a:t>OPEN VENUE WEBSITE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4736592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AMPD FIT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48840" y="4636008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>
                <a:solidFill>
                  <a:srgbClr val="FFFFFF"/>
                </a:solidFill>
                <a:latin typeface="Aptos"/>
              </a:rPr>
              <a:t>★★★½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6080760"/>
            <a:ext cx="10607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0">
                <a:solidFill>
                  <a:srgbClr val="BEBEBE"/>
                </a:solidFill>
                <a:latin typeface="Aptos"/>
              </a:rPr>
              <a:t>Planning note: prices/capacities can change. Confirm event-specific quote, ticketing, sound, staffing and insurance requirements before booking.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577840" y="3730752"/>
            <a:ext cx="5623560" cy="987552"/>
          </a:xfrm>
          <a:prstGeom prst="round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806440" y="3867912"/>
            <a:ext cx="14173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E6231E"/>
                </a:solidFill>
              </a:rPr>
              <a:t>AMPD 4-HOUR COST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69480" y="3803904"/>
            <a:ext cx="365760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FFFFFF"/>
                </a:solidFill>
              </a:rPr>
              <a:t>$1,000–$2,500 for ~4 hrs; final quote depends on day/event needs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440" y="4270248"/>
            <a:ext cx="50749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1">
                <a:solidFill>
                  <a:srgbClr val="B9B9B9"/>
                </a:solidFill>
              </a:rPr>
              <a:t>ESTIMATE FROM PUBLISHED 3-HR BASE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1520" y="4983480"/>
            <a:ext cx="10652760" cy="960120"/>
          </a:xfrm>
          <a:prstGeom prst="roundRect">
            <a:avLst/>
          </a:prstGeom>
          <a:solidFill>
            <a:srgbClr val="1C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120" y="5157216"/>
            <a:ext cx="192024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E6231E"/>
                </a:solidFill>
              </a:rPr>
              <a:t>WHY IT'S GOOD FOR AMPD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43200" y="5074920"/>
            <a:ext cx="822960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50">
                <a:solidFill>
                  <a:srgbClr val="FFFFFF"/>
                </a:solidFill>
              </a:rPr>
              <a:t>Creates a different AMPD format: artist performance plus film, documentary, video premiere, interview or visual presentation. Better as a special concept than the standard recurring show.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256032"/>
            <a:ext cx="1234440" cy="8593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28800" y="411480"/>
            <a:ext cx="96926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Aptos"/>
              </a:rPr>
              <a:t>16. Central Machine Works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417320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ADDRESS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8840" y="1344168"/>
            <a:ext cx="8961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FFFFFF"/>
                </a:solidFill>
                <a:latin typeface="Aptos"/>
              </a:rPr>
              <a:t>4824 E. Cesar Chavez St., Austin, TX 78702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148840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CAPACITY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48840" y="2029968"/>
            <a:ext cx="896112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0">
                <a:solidFill>
                  <a:srgbClr val="FFFFFF"/>
                </a:solidFill>
                <a:latin typeface="Aptos"/>
              </a:rPr>
              <a:t>Multiple configurations: smaller private areas through large full-venue events; confirm AMPD concert setup.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999232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PRICE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48840" y="2862072"/>
            <a:ext cx="896112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>
                <a:solidFill>
                  <a:srgbClr val="FFFFFF"/>
                </a:solidFill>
                <a:latin typeface="Aptos"/>
              </a:rPr>
              <a:t>INQUIRE.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3950208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WEBSITE</a:t>
            </a:r>
          </a:p>
        </p:txBody>
      </p:sp>
      <p:sp>
        <p:nvSpPr>
          <p:cNvPr id="12" name="Rounded Rectangle 11">
            <a:hlinkClick r:id="rId3"/>
          </p:cNvPr>
          <p:cNvSpPr/>
          <p:nvPr/>
        </p:nvSpPr>
        <p:spPr>
          <a:xfrm>
            <a:off x="2148840" y="3822191"/>
            <a:ext cx="2788920" cy="530352"/>
          </a:xfrm>
          <a:prstGeom prst="roundRect">
            <a:avLst/>
          </a:prstGeom>
          <a:solidFill>
            <a:srgbClr val="E623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</a:rPr>
              <a:t>OPEN VENUE WEBSITE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4736592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AMPD FIT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48840" y="4636008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>
                <a:solidFill>
                  <a:srgbClr val="FFFFFF"/>
                </a:solidFill>
                <a:latin typeface="Aptos"/>
              </a:rPr>
              <a:t>★★★½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6080760"/>
            <a:ext cx="10607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0">
                <a:solidFill>
                  <a:srgbClr val="BEBEBE"/>
                </a:solidFill>
                <a:latin typeface="Aptos"/>
              </a:rPr>
              <a:t>Planning note: prices/capacities can change. Confirm event-specific quote, ticketing, sound, staffing and insurance requirements before booking.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577840" y="3730752"/>
            <a:ext cx="5623560" cy="987552"/>
          </a:xfrm>
          <a:prstGeom prst="round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806440" y="3867912"/>
            <a:ext cx="14173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E6231E"/>
                </a:solidFill>
              </a:rPr>
              <a:t>AMPD 4-HOUR COST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69480" y="3803904"/>
            <a:ext cx="365760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FFFFFF"/>
                </a:solidFill>
              </a:rPr>
              <a:t>$1,000–$1,800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440" y="4270248"/>
            <a:ext cx="50749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1">
                <a:solidFill>
                  <a:srgbClr val="B9B9B9"/>
                </a:solidFill>
              </a:rPr>
              <a:t>ESTIMATE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1520" y="4983480"/>
            <a:ext cx="10652760" cy="960120"/>
          </a:xfrm>
          <a:prstGeom prst="roundRect">
            <a:avLst/>
          </a:prstGeom>
          <a:solidFill>
            <a:srgbClr val="1C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120" y="5157216"/>
            <a:ext cx="192024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E6231E"/>
                </a:solidFill>
              </a:rPr>
              <a:t>WHY IT'S GOOD FOR AMPD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43200" y="5074920"/>
            <a:ext cx="822960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50">
                <a:solidFill>
                  <a:srgbClr val="FFFFFF"/>
                </a:solidFill>
              </a:rPr>
              <a:t>Strong East Austin industrial atmosphere with room to scale. Good bridge venue when AMPD outgrows tiny rooms but still wants something more interesting than a conventional theater.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256032"/>
            <a:ext cx="1234440" cy="8593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28800" y="411480"/>
            <a:ext cx="96926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Aptos"/>
              </a:rPr>
              <a:t>17. The Brewtorium Brewery &amp; Kitchen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417320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ADDRESS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8840" y="1344168"/>
            <a:ext cx="8961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FFFFFF"/>
                </a:solidFill>
                <a:latin typeface="Aptos"/>
              </a:rPr>
              <a:t>6015 Dillard Cir A, Austin, TX 78752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148840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CAPACITY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48840" y="2029968"/>
            <a:ext cx="896112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0">
                <a:solidFill>
                  <a:srgbClr val="FFFFFF"/>
                </a:solidFill>
                <a:latin typeface="Aptos"/>
              </a:rPr>
              <a:t>Private-event configurations vary; smaller private-room formats are available. Confirm concert capacity.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999232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PRICE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48840" y="2862072"/>
            <a:ext cx="896112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>
                <a:solidFill>
                  <a:srgbClr val="FFFFFF"/>
                </a:solidFill>
                <a:latin typeface="Aptos"/>
              </a:rPr>
              <a:t>INQUIRE.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3950208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WEBSITE</a:t>
            </a:r>
          </a:p>
        </p:txBody>
      </p:sp>
      <p:sp>
        <p:nvSpPr>
          <p:cNvPr id="12" name="Rounded Rectangle 11">
            <a:hlinkClick r:id="rId3"/>
          </p:cNvPr>
          <p:cNvSpPr/>
          <p:nvPr/>
        </p:nvSpPr>
        <p:spPr>
          <a:xfrm>
            <a:off x="2148840" y="3822191"/>
            <a:ext cx="2788920" cy="530352"/>
          </a:xfrm>
          <a:prstGeom prst="roundRect">
            <a:avLst/>
          </a:prstGeom>
          <a:solidFill>
            <a:srgbClr val="E623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</a:rPr>
              <a:t>OPEN VENUE WEBSITE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4736592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AMPD FIT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48840" y="4636008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>
                <a:solidFill>
                  <a:srgbClr val="FFFFFF"/>
                </a:solidFill>
                <a:latin typeface="Aptos"/>
              </a:rPr>
              <a:t>★★★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6080760"/>
            <a:ext cx="10607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0">
                <a:solidFill>
                  <a:srgbClr val="BEBEBE"/>
                </a:solidFill>
                <a:latin typeface="Aptos"/>
              </a:rPr>
              <a:t>Planning note: prices/capacities can change. Confirm event-specific quote, ticketing, sound, staffing and insurance requirements before booking.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577840" y="3730752"/>
            <a:ext cx="5623560" cy="987552"/>
          </a:xfrm>
          <a:prstGeom prst="round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806440" y="3867912"/>
            <a:ext cx="14173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E6231E"/>
                </a:solidFill>
              </a:rPr>
              <a:t>AMPD 4-HOUR COST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69480" y="3803904"/>
            <a:ext cx="365760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FFFFFF"/>
                </a:solidFill>
              </a:rPr>
              <a:t>$500–$900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440" y="4270248"/>
            <a:ext cx="50749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1">
                <a:solidFill>
                  <a:srgbClr val="B9B9B9"/>
                </a:solidFill>
              </a:rPr>
              <a:t>ESTIMATE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1520" y="4983480"/>
            <a:ext cx="10652760" cy="960120"/>
          </a:xfrm>
          <a:prstGeom prst="roundRect">
            <a:avLst/>
          </a:prstGeom>
          <a:solidFill>
            <a:srgbClr val="1C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120" y="5157216"/>
            <a:ext cx="192024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E6231E"/>
                </a:solidFill>
              </a:rPr>
              <a:t>WHY IT'S GOOD FOR AMPD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43200" y="5074920"/>
            <a:ext cx="822960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50">
                <a:solidFill>
                  <a:srgbClr val="FFFFFF"/>
                </a:solidFill>
              </a:rPr>
              <a:t>Accessible and social, with food and beverage already part of the experience. Useful for casual AMPD community events, though less distinctive than the top discovery-focused spaces.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ampd-logo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320040"/>
            <a:ext cx="1371600" cy="9548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48840" y="475488"/>
            <a:ext cx="89611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Aptos"/>
              </a:rPr>
              <a:t>WHAT WE'RE LOOKING FOR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417320"/>
            <a:ext cx="10515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Aptos"/>
              </a:rPr>
              <a:t>A venue should feel like part of the AMPD experience—not simply another Austin bar gig.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1560" y="2423160"/>
            <a:ext cx="100584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>
                <a:solidFill>
                  <a:srgbClr val="FFFFFF"/>
                </a:solidFill>
                <a:latin typeface="Aptos"/>
              </a:rPr>
              <a:t>• Ideal early-show size: roughly 40–125 guests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3081528"/>
            <a:ext cx="100584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>
                <a:solidFill>
                  <a:srgbClr val="FFFFFF"/>
                </a:solidFill>
                <a:latin typeface="Aptos"/>
              </a:rPr>
              <a:t>• 90-minute artist performance with realistic load-in / soundcheck / load-out time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51560" y="3739896"/>
            <a:ext cx="100584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>
                <a:solidFill>
                  <a:srgbClr val="FFFFFF"/>
                </a:solidFill>
                <a:latin typeface="Aptos"/>
              </a:rPr>
              <a:t>• Distinctive rooms: houses, galleries, listening rooms, theaters, studios and unusual spaces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4398264"/>
            <a:ext cx="100584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>
                <a:solidFill>
                  <a:srgbClr val="FFFFFF"/>
                </a:solidFill>
                <a:latin typeface="Aptos"/>
              </a:rPr>
              <a:t>• Priority: artist experience + audience intimacy + workable economics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5440680"/>
            <a:ext cx="20116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E6231E"/>
                </a:solidFill>
                <a:latin typeface="Aptos"/>
              </a:rPr>
              <a:t>TOP TARGETS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5806440"/>
            <a:ext cx="104241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FFFFFF"/>
                </a:solidFill>
                <a:latin typeface="Aptos"/>
              </a:rPr>
              <a:t>Graeber  •  Rosette  •  RichesArt  •  Monks  •  Cathedral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256032"/>
            <a:ext cx="1234440" cy="8593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28800" y="411480"/>
            <a:ext cx="96926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Aptos"/>
              </a:rPr>
              <a:t>18. SKYBOX on 6th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417320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ADDRESS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8840" y="1344168"/>
            <a:ext cx="8961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FFFFFF"/>
                </a:solidFill>
                <a:latin typeface="Aptos"/>
              </a:rPr>
              <a:t>501 W. 6th St., 4th Floor, Austin, TX 78701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148840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CAPACITY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48840" y="2029968"/>
            <a:ext cx="896112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0">
                <a:solidFill>
                  <a:srgbClr val="FFFFFF"/>
                </a:solidFill>
                <a:latin typeface="Aptos"/>
              </a:rPr>
              <a:t>Private rooftop/event venue; capacity depends on setup. Confirm amplified-music limits.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999232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PRICE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48840" y="2862072"/>
            <a:ext cx="896112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>
                <a:solidFill>
                  <a:srgbClr val="FFFFFF"/>
                </a:solidFill>
                <a:latin typeface="Aptos"/>
              </a:rPr>
              <a:t>INQUIRE.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3950208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WEBSITE</a:t>
            </a:r>
          </a:p>
        </p:txBody>
      </p:sp>
      <p:sp>
        <p:nvSpPr>
          <p:cNvPr id="12" name="Rounded Rectangle 11">
            <a:hlinkClick r:id="rId3"/>
          </p:cNvPr>
          <p:cNvSpPr/>
          <p:nvPr/>
        </p:nvSpPr>
        <p:spPr>
          <a:xfrm>
            <a:off x="2148840" y="3822191"/>
            <a:ext cx="2788920" cy="530352"/>
          </a:xfrm>
          <a:prstGeom prst="roundRect">
            <a:avLst/>
          </a:prstGeom>
          <a:solidFill>
            <a:srgbClr val="E623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</a:rPr>
              <a:t>OPEN VENUE WEBSITE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4736592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AMPD FIT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48840" y="4636008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>
                <a:solidFill>
                  <a:srgbClr val="FFFFFF"/>
                </a:solidFill>
                <a:latin typeface="Aptos"/>
              </a:rPr>
              <a:t>★★★½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6080760"/>
            <a:ext cx="10607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0">
                <a:solidFill>
                  <a:srgbClr val="BEBEBE"/>
                </a:solidFill>
                <a:latin typeface="Aptos"/>
              </a:rPr>
              <a:t>Planning note: prices/capacities can change. Confirm event-specific quote, ticketing, sound, staffing and insurance requirements before booking.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577840" y="3730752"/>
            <a:ext cx="5623560" cy="987552"/>
          </a:xfrm>
          <a:prstGeom prst="round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806440" y="3867912"/>
            <a:ext cx="14173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E6231E"/>
                </a:solidFill>
              </a:rPr>
              <a:t>AMPD 4-HOUR COST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69480" y="3803904"/>
            <a:ext cx="365760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FFFFFF"/>
                </a:solidFill>
              </a:rPr>
              <a:t>$1,200–$2,000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440" y="4270248"/>
            <a:ext cx="50749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1">
                <a:solidFill>
                  <a:srgbClr val="B9B9B9"/>
                </a:solidFill>
              </a:rPr>
              <a:t>ESTIMATE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1520" y="4983480"/>
            <a:ext cx="10652760" cy="960120"/>
          </a:xfrm>
          <a:prstGeom prst="roundRect">
            <a:avLst/>
          </a:prstGeom>
          <a:solidFill>
            <a:srgbClr val="1C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120" y="5157216"/>
            <a:ext cx="192024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E6231E"/>
                </a:solidFill>
              </a:rPr>
              <a:t>WHY IT'S GOOD FOR AMPD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43200" y="5074920"/>
            <a:ext cx="822960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50">
                <a:solidFill>
                  <a:srgbClr val="FFFFFF"/>
                </a:solidFill>
              </a:rPr>
              <a:t>A downtown rooftop can turn an AMPD show into an event people remember and photograph. Best for special sessions where skyline/location are part of the appeal.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256032"/>
            <a:ext cx="1234440" cy="8593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28800" y="411480"/>
            <a:ext cx="96926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Aptos"/>
              </a:rPr>
              <a:t>19. Fair Market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417320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ADDRESS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8840" y="1344168"/>
            <a:ext cx="8961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FFFFFF"/>
                </a:solidFill>
                <a:latin typeface="Aptos"/>
              </a:rPr>
              <a:t>1100 E. 5th St., Austin, TX 78702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148840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CAPACITY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48840" y="2029968"/>
            <a:ext cx="896112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0">
                <a:solidFill>
                  <a:srgbClr val="FFFFFF"/>
                </a:solidFill>
                <a:latin typeface="Aptos"/>
              </a:rPr>
              <a:t>Large warehouse-style venue with substantial indoor/outdoor capacity; larger than AMPD's early-show target.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999232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PRICE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48840" y="2862072"/>
            <a:ext cx="896112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>
                <a:solidFill>
                  <a:srgbClr val="FFFFFF"/>
                </a:solidFill>
                <a:latin typeface="Aptos"/>
              </a:rPr>
              <a:t>INQUIRE.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3950208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WEBSITE</a:t>
            </a:r>
          </a:p>
        </p:txBody>
      </p:sp>
      <p:sp>
        <p:nvSpPr>
          <p:cNvPr id="12" name="Rounded Rectangle 11">
            <a:hlinkClick r:id="rId3"/>
          </p:cNvPr>
          <p:cNvSpPr/>
          <p:nvPr/>
        </p:nvSpPr>
        <p:spPr>
          <a:xfrm>
            <a:off x="2148840" y="3822191"/>
            <a:ext cx="2788920" cy="530352"/>
          </a:xfrm>
          <a:prstGeom prst="roundRect">
            <a:avLst/>
          </a:prstGeom>
          <a:solidFill>
            <a:srgbClr val="E623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</a:rPr>
              <a:t>OPEN VENUE WEBSITE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4736592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AMPD FIT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48840" y="4636008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>
                <a:solidFill>
                  <a:srgbClr val="FFFFFF"/>
                </a:solidFill>
                <a:latin typeface="Aptos"/>
              </a:rPr>
              <a:t>★★★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6080760"/>
            <a:ext cx="10607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0">
                <a:solidFill>
                  <a:srgbClr val="BEBEBE"/>
                </a:solidFill>
                <a:latin typeface="Aptos"/>
              </a:rPr>
              <a:t>Planning note: prices/capacities can change. Confirm event-specific quote, ticketing, sound, staffing and insurance requirements before booking.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577840" y="3730752"/>
            <a:ext cx="5623560" cy="987552"/>
          </a:xfrm>
          <a:prstGeom prst="round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806440" y="3867912"/>
            <a:ext cx="14173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E6231E"/>
                </a:solidFill>
              </a:rPr>
              <a:t>AMPD 4-HOUR COST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69480" y="3803904"/>
            <a:ext cx="365760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FFFFFF"/>
                </a:solidFill>
              </a:rPr>
              <a:t>$2,000–$3,500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440" y="4270248"/>
            <a:ext cx="50749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1">
                <a:solidFill>
                  <a:srgbClr val="B9B9B9"/>
                </a:solidFill>
              </a:rPr>
              <a:t>ESTIMATE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1520" y="4983480"/>
            <a:ext cx="10652760" cy="960120"/>
          </a:xfrm>
          <a:prstGeom prst="roundRect">
            <a:avLst/>
          </a:prstGeom>
          <a:solidFill>
            <a:srgbClr val="1C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120" y="5157216"/>
            <a:ext cx="192024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E6231E"/>
                </a:solidFill>
              </a:rPr>
              <a:t>WHY IT'S GOOD FOR AMPD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43200" y="5074920"/>
            <a:ext cx="822960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50">
                <a:solidFill>
                  <a:srgbClr val="FFFFFF"/>
                </a:solidFill>
              </a:rPr>
              <a:t>A future growth venue. Once AMPD can reliably draw several hundred people, Fair Market provides the scale for larger showcases while retaining an East Austin creative/industrial feel.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ampd-logo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320040"/>
            <a:ext cx="1371600" cy="9548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48840" y="475488"/>
            <a:ext cx="89611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Aptos"/>
              </a:rPr>
              <a:t>RECOMMENDED FIRST CONTACTS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417320"/>
            <a:ext cx="9144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E6231E"/>
                </a:solidFill>
                <a:latin typeface="Aptos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1417320"/>
            <a:ext cx="32918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FFFFFF"/>
                </a:solidFill>
                <a:latin typeface="Aptos"/>
              </a:rPr>
              <a:t>The Graeber House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83480" y="1417320"/>
            <a:ext cx="61264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B9B9B9"/>
                </a:solidFill>
                <a:latin typeface="Aptos"/>
              </a:rPr>
              <a:t>Best AMPD identity / most memorable setting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2130552"/>
            <a:ext cx="9144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E6231E"/>
                </a:solidFill>
                <a:latin typeface="Aptos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2130552"/>
            <a:ext cx="32918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FFFFFF"/>
                </a:solidFill>
                <a:latin typeface="Aptos"/>
              </a:rPr>
              <a:t>The Rosette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83480" y="2130552"/>
            <a:ext cx="61264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B9B9B9"/>
                </a:solidFill>
                <a:latin typeface="Aptos"/>
              </a:rPr>
              <a:t>Best pure listening-room experience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843784"/>
            <a:ext cx="9144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E6231E"/>
                </a:solidFill>
                <a:latin typeface="Aptos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0" y="2843784"/>
            <a:ext cx="32918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FFFFFF"/>
                </a:solidFill>
                <a:latin typeface="Aptos"/>
              </a:rPr>
              <a:t>RichesArt Gallery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83480" y="2843784"/>
            <a:ext cx="61264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B9B9B9"/>
                </a:solidFill>
                <a:latin typeface="Aptos"/>
              </a:rPr>
              <a:t>Strong artist-discovery and gallery atmosphere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8680" y="3557015"/>
            <a:ext cx="9144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E6231E"/>
                </a:solidFill>
                <a:latin typeface="Aptos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0" y="3557015"/>
            <a:ext cx="32918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FFFFFF"/>
                </a:solidFill>
                <a:latin typeface="Aptos"/>
              </a:rPr>
              <a:t>Monks Jazz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3557015"/>
            <a:ext cx="61264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B9B9B9"/>
                </a:solidFill>
                <a:latin typeface="Aptos"/>
              </a:rPr>
              <a:t>Excellent intimate music-first environment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68680" y="4270248"/>
            <a:ext cx="9144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E6231E"/>
                </a:solidFill>
                <a:latin typeface="Aptos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0" y="4270248"/>
            <a:ext cx="32918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FFFFFF"/>
                </a:solidFill>
                <a:latin typeface="Aptos"/>
              </a:rPr>
              <a:t>The Cathedral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83480" y="4270248"/>
            <a:ext cx="61264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B9B9B9"/>
                </a:solidFill>
                <a:latin typeface="Aptos"/>
              </a:rPr>
              <a:t>Exceptional visual setting for special sessions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8680" y="4983480"/>
            <a:ext cx="9144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E6231E"/>
                </a:solidFill>
                <a:latin typeface="Aptos"/>
              </a:rPr>
              <a:t>VALUE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828800" y="4983480"/>
            <a:ext cx="32918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FFFFFF"/>
                </a:solidFill>
                <a:latin typeface="Aptos"/>
              </a:rPr>
              <a:t>MACC Black Box + Dougherty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983480" y="4983480"/>
            <a:ext cx="61264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B9B9B9"/>
                </a:solidFill>
                <a:latin typeface="Aptos"/>
              </a:rPr>
              <a:t>Strongest early-stage economics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5806440"/>
            <a:ext cx="11887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E6231E"/>
                </a:solidFill>
                <a:latin typeface="Aptos"/>
              </a:rPr>
              <a:t>NEXT STEP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828800" y="5715000"/>
            <a:ext cx="93268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1">
                <a:solidFill>
                  <a:srgbClr val="FFFFFF"/>
                </a:solidFill>
                <a:latin typeface="Aptos"/>
              </a:rPr>
              <a:t>Contact the top five for AMPD-specific 4–5 hour event quotes, available dates, sound rules and ticketed-event terms.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320040"/>
            <a:ext cx="1280160" cy="8911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57400" y="502920"/>
            <a:ext cx="88696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4-HOUR COST PLANNING NOTES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508760"/>
            <a:ext cx="12801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E6231E"/>
                </a:solidFill>
              </a:rPr>
              <a:t>Published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94560" y="1417320"/>
            <a:ext cx="88696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0">
                <a:solidFill>
                  <a:srgbClr val="FFFFFF"/>
                </a:solidFill>
              </a:rPr>
              <a:t>A venue has a public rate/package we could verify. The slide uses that rate and calculates a four-hour block where appropriate.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423160"/>
            <a:ext cx="12801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E6231E"/>
                </a:solidFill>
              </a:rPr>
              <a:t>Estimated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94560" y="2331720"/>
            <a:ext cx="88696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0">
                <a:solidFill>
                  <a:srgbClr val="FFFFFF"/>
                </a:solidFill>
              </a:rPr>
              <a:t>No reliable public AMPD concert rate was found. The number is a planning allowance—not a quote—and is intentionally shown as a range.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429000"/>
            <a:ext cx="12801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E6231E"/>
                </a:solidFill>
              </a:rPr>
              <a:t>Not included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94560" y="3337560"/>
            <a:ext cx="88696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0">
                <a:solidFill>
                  <a:srgbClr val="FFFFFF"/>
                </a:solidFill>
              </a:rPr>
              <a:t>Unless specifically stated: artist pay, ticketing fees, insurance, security, bartenders, catering, extra production/backline, overtime and taxes/fees.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4434840"/>
            <a:ext cx="12801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E6231E"/>
                </a:solidFill>
              </a:rPr>
              <a:t>Important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94560" y="4343400"/>
            <a:ext cx="88696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>
                <a:solidFill>
                  <a:srgbClr val="FFFFFF"/>
                </a:solidFill>
              </a:rPr>
              <a:t>AMPD should request the same 4-hour concert quote from every finalist so we can compare venues apples-to-apples.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5897880"/>
            <a:ext cx="10332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B9B9B9"/>
                </a:solidFill>
              </a:rPr>
              <a:t>These figures are for partner planning only and should not be treated as vendor quotes.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256032"/>
            <a:ext cx="1234440" cy="8593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28800" y="411480"/>
            <a:ext cx="96926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Aptos"/>
              </a:rPr>
              <a:t>1. The Graeber House at 410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417320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ADDRESS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8840" y="1344168"/>
            <a:ext cx="8961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FFFFFF"/>
                </a:solidFill>
                <a:latin typeface="Aptos"/>
              </a:rPr>
              <a:t>410 E. 6th St., Austin, TX 78701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148840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CAPACITY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48840" y="2029968"/>
            <a:ext cx="896112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0">
                <a:solidFill>
                  <a:srgbClr val="FFFFFF"/>
                </a:solidFill>
                <a:latin typeface="Aptos"/>
              </a:rPr>
              <a:t>Official Lodgewell: up to 50 inside + 25 outside. Current Tagvenue: up to 100 standing / 20 seated.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999232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PRICE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48840" y="2862072"/>
            <a:ext cx="896112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>
                <a:solidFill>
                  <a:srgbClr val="FFFFFF"/>
                </a:solidFill>
                <a:latin typeface="Aptos"/>
              </a:rPr>
              <a:t>$350/hr Mon–Thu; $400/hr Fri–Sun; 4-hour minimum on Tagvenue. $350 cleaning fee. Lodgewell separately lists a 6-hour event minimum.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3950208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WEBSITE</a:t>
            </a:r>
          </a:p>
        </p:txBody>
      </p:sp>
      <p:sp>
        <p:nvSpPr>
          <p:cNvPr id="12" name="Rounded Rectangle 11">
            <a:hlinkClick r:id="rId4"/>
          </p:cNvPr>
          <p:cNvSpPr/>
          <p:nvPr/>
        </p:nvSpPr>
        <p:spPr>
          <a:xfrm>
            <a:off x="2148840" y="3822191"/>
            <a:ext cx="2788920" cy="530352"/>
          </a:xfrm>
          <a:prstGeom prst="roundRect">
            <a:avLst/>
          </a:prstGeom>
          <a:solidFill>
            <a:srgbClr val="E623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</a:rPr>
              <a:t>OPEN VENUE WEBSITE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4736592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AMPD FIT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48840" y="4636008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>
                <a:solidFill>
                  <a:srgbClr val="FFFFFF"/>
                </a:solidFill>
                <a:latin typeface="Aptos"/>
              </a:rPr>
              <a:t>★★★★★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6080760"/>
            <a:ext cx="10607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0">
                <a:solidFill>
                  <a:srgbClr val="BEBEBE"/>
                </a:solidFill>
                <a:latin typeface="Aptos"/>
              </a:rPr>
              <a:t>Planning note: prices/capacities can change. Confirm event-specific quote, ticketing, sound, staffing and insurance requirements before booking.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577840" y="3730752"/>
            <a:ext cx="5623560" cy="987552"/>
          </a:xfrm>
          <a:prstGeom prst="round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806440" y="3867912"/>
            <a:ext cx="14173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E6231E"/>
                </a:solidFill>
              </a:rPr>
              <a:t>AMPD 4-HOUR COST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69480" y="3803904"/>
            <a:ext cx="365760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FFFFFF"/>
                </a:solidFill>
              </a:rPr>
              <a:t>$1,750 / $1,950 incl. published $350 cleaning fee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440" y="4270248"/>
            <a:ext cx="50749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1">
                <a:solidFill>
                  <a:srgbClr val="B9B9B9"/>
                </a:solidFill>
              </a:rPr>
              <a:t>PUBLISHED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1520" y="4983480"/>
            <a:ext cx="10652760" cy="960120"/>
          </a:xfrm>
          <a:prstGeom prst="roundRect">
            <a:avLst/>
          </a:prstGeom>
          <a:solidFill>
            <a:srgbClr val="1C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120" y="5157216"/>
            <a:ext cx="192024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E6231E"/>
                </a:solidFill>
              </a:rPr>
              <a:t>WHY IT'S GOOD FOR AMPD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43200" y="5074920"/>
            <a:ext cx="822960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50">
                <a:solidFill>
                  <a:srgbClr val="FFFFFF"/>
                </a:solidFill>
              </a:rPr>
              <a:t>The strongest AMPD identity play: a hidden historic house on Sixth Street feels exclusive, surprising and completely different from a normal club show. Ideal for limited-ticket sessions and filmed performances.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256032"/>
            <a:ext cx="1234440" cy="8593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28800" y="411480"/>
            <a:ext cx="96926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Aptos"/>
              </a:rPr>
              <a:t>2. The Rosette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417320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ADDRESS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8840" y="1344168"/>
            <a:ext cx="8961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FFFFFF"/>
                </a:solidFill>
                <a:latin typeface="Aptos"/>
              </a:rPr>
              <a:t>3908 Avenue B, Ste. 116, Austin, TX 78751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148840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CAPACITY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48840" y="2029968"/>
            <a:ext cx="896112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0">
                <a:solidFill>
                  <a:srgbClr val="FFFFFF"/>
                </a:solidFill>
                <a:latin typeface="Aptos"/>
              </a:rPr>
              <a:t>Approx. 85-seat intimate theater; adjoining lounge/gallery, green room/staging area and patio.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999232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PRICE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48840" y="2862072"/>
            <a:ext cx="896112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>
                <a:solidFill>
                  <a:srgbClr val="FFFFFF"/>
                </a:solidFill>
                <a:latin typeface="Aptos"/>
              </a:rPr>
              <a:t>INQUIRE for live-performance rental. ACG publishes separate retreat/event packages, but AMPD concert pricing should be quoted directly.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3950208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WEBSITE</a:t>
            </a:r>
          </a:p>
        </p:txBody>
      </p:sp>
      <p:sp>
        <p:nvSpPr>
          <p:cNvPr id="12" name="Rounded Rectangle 11">
            <a:hlinkClick r:id="rId3"/>
          </p:cNvPr>
          <p:cNvSpPr/>
          <p:nvPr/>
        </p:nvSpPr>
        <p:spPr>
          <a:xfrm>
            <a:off x="2148840" y="3822191"/>
            <a:ext cx="2788920" cy="530352"/>
          </a:xfrm>
          <a:prstGeom prst="roundRect">
            <a:avLst/>
          </a:prstGeom>
          <a:solidFill>
            <a:srgbClr val="E623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</a:rPr>
              <a:t>OPEN VENUE WEBSITE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4736592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AMPD FIT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48840" y="4636008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>
                <a:solidFill>
                  <a:srgbClr val="FFFFFF"/>
                </a:solidFill>
                <a:latin typeface="Aptos"/>
              </a:rPr>
              <a:t>★★★★★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6080760"/>
            <a:ext cx="10607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0">
                <a:solidFill>
                  <a:srgbClr val="BEBEBE"/>
                </a:solidFill>
                <a:latin typeface="Aptos"/>
              </a:rPr>
              <a:t>Planning note: prices/capacities can change. Confirm event-specific quote, ticketing, sound, staffing and insurance requirements before booking.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577840" y="3730752"/>
            <a:ext cx="5623560" cy="987552"/>
          </a:xfrm>
          <a:prstGeom prst="round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806440" y="3867912"/>
            <a:ext cx="14173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E6231E"/>
                </a:solidFill>
              </a:rPr>
              <a:t>AMPD 4-HOUR COST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69480" y="3803904"/>
            <a:ext cx="365760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FFFFFF"/>
                </a:solidFill>
              </a:rPr>
              <a:t>$1,000–$1,500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440" y="4270248"/>
            <a:ext cx="50749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1">
                <a:solidFill>
                  <a:srgbClr val="B9B9B9"/>
                </a:solidFill>
              </a:rPr>
              <a:t>ESTIMATE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1520" y="4983480"/>
            <a:ext cx="10652760" cy="960120"/>
          </a:xfrm>
          <a:prstGeom prst="roundRect">
            <a:avLst/>
          </a:prstGeom>
          <a:solidFill>
            <a:srgbClr val="1C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120" y="5157216"/>
            <a:ext cx="192024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E6231E"/>
                </a:solidFill>
              </a:rPr>
              <a:t>WHY IT'S GOOD FOR AMPD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43200" y="5074920"/>
            <a:ext cx="822960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50">
                <a:solidFill>
                  <a:srgbClr val="FFFFFF"/>
                </a:solidFill>
              </a:rPr>
              <a:t>A true listening room built around music rather than bar traffic. The intimate seating, professional production and close artist/audience relationship fit AMPD’s discovery-first concept extremely well.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256032"/>
            <a:ext cx="1234440" cy="8593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28800" y="411480"/>
            <a:ext cx="96926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Aptos"/>
              </a:rPr>
              <a:t>3. RichesArt Gallery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417320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ADDRESS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8840" y="1344168"/>
            <a:ext cx="8961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FFFFFF"/>
                </a:solidFill>
                <a:latin typeface="Aptos"/>
              </a:rPr>
              <a:t>2511 E. 6th St., Unit A, Austin, TX 78702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148840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CAPACITY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48840" y="2029968"/>
            <a:ext cx="896112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0">
                <a:solidFill>
                  <a:srgbClr val="FFFFFF"/>
                </a:solidFill>
                <a:latin typeface="Aptos"/>
              </a:rPr>
              <a:t>Approx. 125 seated / up to 200 standing depending on layout and event configuration.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999232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PRICE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48840" y="2862072"/>
            <a:ext cx="896112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>
                <a:solidFill>
                  <a:srgbClr val="FFFFFF"/>
                </a:solidFill>
                <a:latin typeface="Aptos"/>
              </a:rPr>
              <a:t>INQUIRE directly for current AMPD event quote.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3950208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WEBSITE</a:t>
            </a:r>
          </a:p>
        </p:txBody>
      </p:sp>
      <p:sp>
        <p:nvSpPr>
          <p:cNvPr id="12" name="Rounded Rectangle 11">
            <a:hlinkClick r:id="rId3"/>
          </p:cNvPr>
          <p:cNvSpPr/>
          <p:nvPr/>
        </p:nvSpPr>
        <p:spPr>
          <a:xfrm>
            <a:off x="2148840" y="3822191"/>
            <a:ext cx="2788920" cy="530352"/>
          </a:xfrm>
          <a:prstGeom prst="roundRect">
            <a:avLst/>
          </a:prstGeom>
          <a:solidFill>
            <a:srgbClr val="E623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</a:rPr>
              <a:t>OPEN VENUE WEBSITE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4736592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AMPD FIT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48840" y="4636008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>
                <a:solidFill>
                  <a:srgbClr val="FFFFFF"/>
                </a:solidFill>
                <a:latin typeface="Aptos"/>
              </a:rPr>
              <a:t>★★★★★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6080760"/>
            <a:ext cx="10607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0">
                <a:solidFill>
                  <a:srgbClr val="BEBEBE"/>
                </a:solidFill>
                <a:latin typeface="Aptos"/>
              </a:rPr>
              <a:t>Planning note: prices/capacities can change. Confirm event-specific quote, ticketing, sound, staffing and insurance requirements before booking.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577840" y="3730752"/>
            <a:ext cx="5623560" cy="987552"/>
          </a:xfrm>
          <a:prstGeom prst="round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806440" y="3867912"/>
            <a:ext cx="14173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E6231E"/>
                </a:solidFill>
              </a:rPr>
              <a:t>AMPD 4-HOUR COST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69480" y="3803904"/>
            <a:ext cx="365760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FFFFFF"/>
                </a:solidFill>
              </a:rPr>
              <a:t>$600–$900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440" y="4270248"/>
            <a:ext cx="50749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1">
                <a:solidFill>
                  <a:srgbClr val="B9B9B9"/>
                </a:solidFill>
              </a:rPr>
              <a:t>ESTIMATE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1520" y="4983480"/>
            <a:ext cx="10652760" cy="960120"/>
          </a:xfrm>
          <a:prstGeom prst="roundRect">
            <a:avLst/>
          </a:prstGeom>
          <a:solidFill>
            <a:srgbClr val="1C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120" y="5157216"/>
            <a:ext cx="192024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E6231E"/>
                </a:solidFill>
              </a:rPr>
              <a:t>WHY IT'S GOOD FOR AMPD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43200" y="5074920"/>
            <a:ext cx="822960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50">
                <a:solidFill>
                  <a:srgbClr val="FFFFFF"/>
                </a:solidFill>
              </a:rPr>
              <a:t>Combines visual art and live music in East Austin. It reinforces the idea that AMPD is about discovering artists in creative environments—not simply booking another stage.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256032"/>
            <a:ext cx="1234440" cy="8593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28800" y="411480"/>
            <a:ext cx="96926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Aptos"/>
              </a:rPr>
              <a:t>4. Monks Jazz Club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417320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ADDRESS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8840" y="1344168"/>
            <a:ext cx="8961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FFFFFF"/>
                </a:solidFill>
                <a:latin typeface="Aptos"/>
              </a:rPr>
              <a:t>310 E. St. Elmo Rd., Ste. A, Austin, TX 78745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148840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CAPACITY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48840" y="2029968"/>
            <a:ext cx="896112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0">
                <a:solidFill>
                  <a:srgbClr val="FFFFFF"/>
                </a:solidFill>
                <a:latin typeface="Aptos"/>
              </a:rPr>
              <a:t>Small, intimate listening-room capacity; exact private-event capacity should be confirmed with Monks.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999232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PRICE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48840" y="2862072"/>
            <a:ext cx="896112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>
                <a:solidFill>
                  <a:srgbClr val="FFFFFF"/>
                </a:solidFill>
                <a:latin typeface="Aptos"/>
              </a:rPr>
              <a:t>INQUIRE for private AMPD event / venue buyout.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3950208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WEBSITE</a:t>
            </a:r>
          </a:p>
        </p:txBody>
      </p:sp>
      <p:sp>
        <p:nvSpPr>
          <p:cNvPr id="12" name="Rounded Rectangle 11">
            <a:hlinkClick r:id="rId3"/>
          </p:cNvPr>
          <p:cNvSpPr/>
          <p:nvPr/>
        </p:nvSpPr>
        <p:spPr>
          <a:xfrm>
            <a:off x="2148840" y="3822191"/>
            <a:ext cx="2788920" cy="530352"/>
          </a:xfrm>
          <a:prstGeom prst="roundRect">
            <a:avLst/>
          </a:prstGeom>
          <a:solidFill>
            <a:srgbClr val="E623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</a:rPr>
              <a:t>OPEN VENUE WEBSITE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4736592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AMPD FIT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48840" y="4636008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>
                <a:solidFill>
                  <a:srgbClr val="FFFFFF"/>
                </a:solidFill>
                <a:latin typeface="Aptos"/>
              </a:rPr>
              <a:t>★★★★★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6080760"/>
            <a:ext cx="10607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0">
                <a:solidFill>
                  <a:srgbClr val="BEBEBE"/>
                </a:solidFill>
                <a:latin typeface="Aptos"/>
              </a:rPr>
              <a:t>Planning note: prices/capacities can change. Confirm event-specific quote, ticketing, sound, staffing and insurance requirements before booking.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577840" y="3730752"/>
            <a:ext cx="5623560" cy="987552"/>
          </a:xfrm>
          <a:prstGeom prst="round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806440" y="3867912"/>
            <a:ext cx="14173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E6231E"/>
                </a:solidFill>
              </a:rPr>
              <a:t>AMPD 4-HOUR COST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69480" y="3803904"/>
            <a:ext cx="365760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FFFFFF"/>
                </a:solidFill>
              </a:rPr>
              <a:t>$700–$1,200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440" y="4270248"/>
            <a:ext cx="50749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1">
                <a:solidFill>
                  <a:srgbClr val="B9B9B9"/>
                </a:solidFill>
              </a:rPr>
              <a:t>ESTIMATE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1520" y="4983480"/>
            <a:ext cx="10652760" cy="960120"/>
          </a:xfrm>
          <a:prstGeom prst="roundRect">
            <a:avLst/>
          </a:prstGeom>
          <a:solidFill>
            <a:srgbClr val="1C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120" y="5157216"/>
            <a:ext cx="192024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E6231E"/>
                </a:solidFill>
              </a:rPr>
              <a:t>WHY IT'S GOOD FOR AMPD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43200" y="5074920"/>
            <a:ext cx="822960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50">
                <a:solidFill>
                  <a:srgbClr val="FFFFFF"/>
                </a:solidFill>
              </a:rPr>
              <a:t>The audience comes specifically to listen. Its intimate music-first atmosphere makes a 90-minute artist showcase feel intentional, serious and personal.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256032"/>
            <a:ext cx="1234440" cy="8593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28800" y="411480"/>
            <a:ext cx="96926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Aptos"/>
              </a:rPr>
              <a:t>5. The Cathedral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417320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ADDRESS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8840" y="1344168"/>
            <a:ext cx="8961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FFFFFF"/>
                </a:solidFill>
                <a:latin typeface="Aptos"/>
              </a:rPr>
              <a:t>2403 E. 16th St., Austin, TX 78702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148840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CAPACITY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48840" y="2029968"/>
            <a:ext cx="896112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0">
                <a:solidFill>
                  <a:srgbClr val="FFFFFF"/>
                </a:solidFill>
                <a:latin typeface="Aptos"/>
              </a:rPr>
              <a:t>Capacity varies by event configuration; confirm current seated/standing limits with venue.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999232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PRICE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48840" y="2862072"/>
            <a:ext cx="896112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>
                <a:solidFill>
                  <a:srgbClr val="FFFFFF"/>
                </a:solidFill>
                <a:latin typeface="Aptos"/>
              </a:rPr>
              <a:t>INQUIRE.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3950208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WEBSITE</a:t>
            </a:r>
          </a:p>
        </p:txBody>
      </p:sp>
      <p:sp>
        <p:nvSpPr>
          <p:cNvPr id="12" name="Rounded Rectangle 11">
            <a:hlinkClick r:id="rId3"/>
          </p:cNvPr>
          <p:cNvSpPr/>
          <p:nvPr/>
        </p:nvSpPr>
        <p:spPr>
          <a:xfrm>
            <a:off x="2148840" y="3822191"/>
            <a:ext cx="2788920" cy="530352"/>
          </a:xfrm>
          <a:prstGeom prst="roundRect">
            <a:avLst/>
          </a:prstGeom>
          <a:solidFill>
            <a:srgbClr val="E623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</a:rPr>
              <a:t>OPEN VENUE WEBSITE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4736592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AMPD FIT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48840" y="4636008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>
                <a:solidFill>
                  <a:srgbClr val="FFFFFF"/>
                </a:solidFill>
                <a:latin typeface="Aptos"/>
              </a:rPr>
              <a:t>★★★★★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6080760"/>
            <a:ext cx="10607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0">
                <a:solidFill>
                  <a:srgbClr val="BEBEBE"/>
                </a:solidFill>
                <a:latin typeface="Aptos"/>
              </a:rPr>
              <a:t>Planning note: prices/capacities can change. Confirm event-specific quote, ticketing, sound, staffing and insurance requirements before booking.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577840" y="3730752"/>
            <a:ext cx="5623560" cy="987552"/>
          </a:xfrm>
          <a:prstGeom prst="round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806440" y="3867912"/>
            <a:ext cx="14173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E6231E"/>
                </a:solidFill>
              </a:rPr>
              <a:t>AMPD 4-HOUR COST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69480" y="3803904"/>
            <a:ext cx="365760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FFFFFF"/>
                </a:solidFill>
              </a:rPr>
              <a:t>$1,200–$2,000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440" y="4270248"/>
            <a:ext cx="50749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1">
                <a:solidFill>
                  <a:srgbClr val="B9B9B9"/>
                </a:solidFill>
              </a:rPr>
              <a:t>ESTIMATE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1520" y="4983480"/>
            <a:ext cx="10652760" cy="960120"/>
          </a:xfrm>
          <a:prstGeom prst="roundRect">
            <a:avLst/>
          </a:prstGeom>
          <a:solidFill>
            <a:srgbClr val="1C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120" y="5157216"/>
            <a:ext cx="192024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E6231E"/>
                </a:solidFill>
              </a:rPr>
              <a:t>WHY IT'S GOOD FOR AMPD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43200" y="5074920"/>
            <a:ext cx="822960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50">
                <a:solidFill>
                  <a:srgbClr val="FFFFFF"/>
                </a:solidFill>
              </a:rPr>
              <a:t>The restored church/art-gallery setting gives AMPD an instantly recognizable visual identity. Strong choice for special sessions, video capture, album events and artists who benefit from atmosphere.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256032"/>
            <a:ext cx="1234440" cy="8593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28800" y="411480"/>
            <a:ext cx="96926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Aptos"/>
              </a:rPr>
              <a:t>6. KMFA — Draylen Mason Music Studio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417320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ADDRESS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8840" y="1344168"/>
            <a:ext cx="8961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FFFFFF"/>
                </a:solidFill>
                <a:latin typeface="Aptos"/>
              </a:rPr>
              <a:t>41 Navasota St., Austin, TX 78702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148840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CAPACITY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48840" y="2029968"/>
            <a:ext cx="896112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0">
                <a:solidFill>
                  <a:srgbClr val="FFFFFF"/>
                </a:solidFill>
                <a:latin typeface="Aptos"/>
              </a:rPr>
              <a:t>Approx. 139 theater-style for the Draylen Mason Music Studio; confirm exact event configuration.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999232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PRICE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48840" y="2862072"/>
            <a:ext cx="896112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>
                <a:solidFill>
                  <a:srgbClr val="FFFFFF"/>
                </a:solidFill>
                <a:latin typeface="Aptos"/>
              </a:rPr>
              <a:t>$1,750 published concert/simple-performance package; technical or special requirements may add cost.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3950208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WEBSITE</a:t>
            </a:r>
          </a:p>
        </p:txBody>
      </p:sp>
      <p:sp>
        <p:nvSpPr>
          <p:cNvPr id="12" name="Rounded Rectangle 11">
            <a:hlinkClick r:id="rId3"/>
          </p:cNvPr>
          <p:cNvSpPr/>
          <p:nvPr/>
        </p:nvSpPr>
        <p:spPr>
          <a:xfrm>
            <a:off x="2148840" y="3822191"/>
            <a:ext cx="2788920" cy="530352"/>
          </a:xfrm>
          <a:prstGeom prst="roundRect">
            <a:avLst/>
          </a:prstGeom>
          <a:solidFill>
            <a:srgbClr val="E623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</a:rPr>
              <a:t>OPEN VENUE WEBSITE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4736592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AMPD FIT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48840" y="4636008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>
                <a:solidFill>
                  <a:srgbClr val="FFFFFF"/>
                </a:solidFill>
                <a:latin typeface="Aptos"/>
              </a:rPr>
              <a:t>★★★★½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6080760"/>
            <a:ext cx="10607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0">
                <a:solidFill>
                  <a:srgbClr val="BEBEBE"/>
                </a:solidFill>
                <a:latin typeface="Aptos"/>
              </a:rPr>
              <a:t>Planning note: prices/capacities can change. Confirm event-specific quote, ticketing, sound, staffing and insurance requirements before booking.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577840" y="3730752"/>
            <a:ext cx="5623560" cy="987552"/>
          </a:xfrm>
          <a:prstGeom prst="round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806440" y="3867912"/>
            <a:ext cx="14173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E6231E"/>
                </a:solidFill>
              </a:rPr>
              <a:t>AMPD 4-HOUR COST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69480" y="3803904"/>
            <a:ext cx="365760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FFFFFF"/>
                </a:solidFill>
              </a:rPr>
              <a:t>$1,750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440" y="4270248"/>
            <a:ext cx="50749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1">
                <a:solidFill>
                  <a:srgbClr val="B9B9B9"/>
                </a:solidFill>
              </a:rPr>
              <a:t>PUBLISHED PACKAGE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1520" y="4983480"/>
            <a:ext cx="10652760" cy="960120"/>
          </a:xfrm>
          <a:prstGeom prst="roundRect">
            <a:avLst/>
          </a:prstGeom>
          <a:solidFill>
            <a:srgbClr val="1C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120" y="5157216"/>
            <a:ext cx="192024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E6231E"/>
                </a:solidFill>
              </a:rPr>
              <a:t>WHY IT'S GOOD FOR AMPD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43200" y="5074920"/>
            <a:ext cx="822960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50">
                <a:solidFill>
                  <a:srgbClr val="FFFFFF"/>
                </a:solidFill>
              </a:rPr>
              <a:t>A polished professional music facility that gives emerging artists a serious presentation. Strong acoustics and production make it useful when AMPD wants the performance itself to be the centerpiece.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256032"/>
            <a:ext cx="1234440" cy="8593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28800" y="411480"/>
            <a:ext cx="96926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Aptos"/>
              </a:rPr>
              <a:t>7. Ground Floor Theatre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417320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ADDRESS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8840" y="1344168"/>
            <a:ext cx="8961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FFFFFF"/>
                </a:solidFill>
                <a:latin typeface="Aptos"/>
              </a:rPr>
              <a:t>979 Springdale Rd., #122, Austin, TX 78702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148840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CAPACITY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48840" y="2029968"/>
            <a:ext cx="896112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0">
                <a:solidFill>
                  <a:srgbClr val="FFFFFF"/>
                </a:solidFill>
                <a:latin typeface="Aptos"/>
              </a:rPr>
              <a:t>Flexible intimate black-box theater; capacity depends on configuration.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999232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PRICE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48840" y="2862072"/>
            <a:ext cx="896112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>
                <a:solidFill>
                  <a:srgbClr val="FFFFFF"/>
                </a:solidFill>
                <a:latin typeface="Aptos"/>
              </a:rPr>
              <a:t>INQUIRE.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3950208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WEBSITE</a:t>
            </a:r>
          </a:p>
        </p:txBody>
      </p:sp>
      <p:sp>
        <p:nvSpPr>
          <p:cNvPr id="12" name="Rounded Rectangle 11">
            <a:hlinkClick r:id="rId3"/>
          </p:cNvPr>
          <p:cNvSpPr/>
          <p:nvPr/>
        </p:nvSpPr>
        <p:spPr>
          <a:xfrm>
            <a:off x="2148840" y="3822191"/>
            <a:ext cx="2788920" cy="530352"/>
          </a:xfrm>
          <a:prstGeom prst="roundRect">
            <a:avLst/>
          </a:prstGeom>
          <a:solidFill>
            <a:srgbClr val="E623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</a:rPr>
              <a:t>OPEN VENUE WEBSITE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4736592"/>
            <a:ext cx="1234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E6231E"/>
                </a:solidFill>
                <a:latin typeface="Aptos"/>
              </a:rPr>
              <a:t>AMPD FIT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48840" y="4636008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>
                <a:solidFill>
                  <a:srgbClr val="FFFFFF"/>
                </a:solidFill>
                <a:latin typeface="Aptos"/>
              </a:rPr>
              <a:t>★★★★½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6080760"/>
            <a:ext cx="10607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0" b="0">
                <a:solidFill>
                  <a:srgbClr val="BEBEBE"/>
                </a:solidFill>
                <a:latin typeface="Aptos"/>
              </a:rPr>
              <a:t>Planning note: prices/capacities can change. Confirm event-specific quote, ticketing, sound, staffing and insurance requirements before booking.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577840" y="3730752"/>
            <a:ext cx="5623560" cy="987552"/>
          </a:xfrm>
          <a:prstGeom prst="round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806440" y="3867912"/>
            <a:ext cx="14173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E6231E"/>
                </a:solidFill>
              </a:rPr>
              <a:t>AMPD 4-HOUR COST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69480" y="3803904"/>
            <a:ext cx="365760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FFFFFF"/>
                </a:solidFill>
              </a:rPr>
              <a:t>$600–$1,000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440" y="4270248"/>
            <a:ext cx="50749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1">
                <a:solidFill>
                  <a:srgbClr val="B9B9B9"/>
                </a:solidFill>
              </a:rPr>
              <a:t>ESTIMATE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1520" y="4983480"/>
            <a:ext cx="10652760" cy="960120"/>
          </a:xfrm>
          <a:prstGeom prst="roundRect">
            <a:avLst/>
          </a:prstGeom>
          <a:solidFill>
            <a:srgbClr val="1C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120" y="5157216"/>
            <a:ext cx="192024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E6231E"/>
                </a:solidFill>
              </a:rPr>
              <a:t>WHY IT'S GOOD FOR AMPD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43200" y="5074920"/>
            <a:ext cx="822960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50">
                <a:solidFill>
                  <a:srgbClr val="FFFFFF"/>
                </a:solidFill>
              </a:rPr>
              <a:t>A flexible black-box lets AMPD control seating, staging and intimacy. A modest crowd can look deliberately full rather than lost in an oversized venue.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